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68" r:id="rId18"/>
    <p:sldId id="270" r:id="rId19"/>
    <p:sldId id="284" r:id="rId20"/>
    <p:sldId id="280" r:id="rId21"/>
    <p:sldId id="281" r:id="rId22"/>
    <p:sldId id="271" r:id="rId23"/>
    <p:sldId id="272" r:id="rId24"/>
    <p:sldId id="278" r:id="rId25"/>
    <p:sldId id="282" r:id="rId26"/>
    <p:sldId id="283" r:id="rId27"/>
    <p:sldId id="286" r:id="rId28"/>
    <p:sldId id="274" r:id="rId29"/>
    <p:sldId id="279" r:id="rId30"/>
    <p:sldId id="275" r:id="rId31"/>
    <p:sldId id="288" r:id="rId32"/>
    <p:sldId id="289" r:id="rId33"/>
    <p:sldId id="276" r:id="rId34"/>
    <p:sldId id="287" r:id="rId35"/>
    <p:sldId id="277" r:id="rId36"/>
  </p:sldIdLst>
  <p:sldSz cx="24377650" cy="13716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ssa Domingos" initials="RD" lastIdx="1" clrIdx="0">
    <p:extLst>
      <p:ext uri="{19B8F6BF-5375-455C-9EA6-DF929625EA0E}">
        <p15:presenceInfo xmlns:p15="http://schemas.microsoft.com/office/powerpoint/2012/main" userId="9272eb87fbd6cd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85714" autoAdjust="0"/>
  </p:normalViewPr>
  <p:slideViewPr>
    <p:cSldViewPr snapToGrid="0">
      <p:cViewPr>
        <p:scale>
          <a:sx n="33" d="100"/>
          <a:sy n="33" d="100"/>
        </p:scale>
        <p:origin x="864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14AF3-6A04-486D-AA13-757C99FFC480}" type="datetimeFigureOut">
              <a:rPr lang="pt-BR" smtClean="0"/>
              <a:t>03/12/2019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4675" y="1336675"/>
            <a:ext cx="64103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6A67-567C-44C0-BC0E-AD9DA2C8C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29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6A67-567C-44C0-BC0E-AD9DA2C8CE7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98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6A67-567C-44C0-BC0E-AD9DA2C8CE7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44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824220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6484760" y="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824220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16484760" y="4853520"/>
            <a:ext cx="78494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929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485352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600" b="0" strike="noStrike" spc="-1">
              <a:solidFill>
                <a:srgbClr val="737572"/>
              </a:solidFill>
              <a:latin typeface="Lato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4853520"/>
            <a:ext cx="24377400" cy="4431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4800" b="0" strike="noStrike" spc="-1">
              <a:solidFill>
                <a:srgbClr val="737572"/>
              </a:solidFill>
              <a:latin typeface="Montserrat Hairlin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9CD21B54-644F-4A18-937B-F5EA0A1A5F9C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92916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3C7D4CA5-EDB0-43CE-8F86-F215D0682BC1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8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6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0442902D-CEBC-4F2D-AED4-A91FEB3EFF36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5357240" y="0"/>
            <a:ext cx="7029360" cy="1188000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505400" y="564840"/>
            <a:ext cx="2069280" cy="48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AE029397-41D0-47E8-B1C9-27D4BD8A896B}" type="slidenum"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‹nº›</a:t>
            </a:fld>
            <a:r>
              <a:rPr lang="pt-BR" sz="2000" b="1" strike="noStrike" spc="-1">
                <a:solidFill>
                  <a:srgbClr val="BFBFBF"/>
                </a:solidFill>
                <a:latin typeface="Montserrat"/>
                <a:ea typeface="Montserrat"/>
              </a:rPr>
              <a:t>  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3200200" y="991080"/>
            <a:ext cx="550440" cy="392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6928280" y="0"/>
            <a:ext cx="7449120" cy="13715640"/>
          </a:xfrm>
          <a:prstGeom prst="rect">
            <a:avLst/>
          </a:prstGeom>
        </p:spPr>
        <p:txBody>
          <a:bodyPr lIns="90000" tIns="45000" rIns="90000" bIns="45000" anchor="ctr">
            <a:normAutofit/>
          </a:bodyPr>
          <a:lstStyle/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Clique para editar o formato do texto da estrutura de tópicos</a:t>
            </a: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2.º nível da estrutura de tópicos</a:t>
            </a: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3.º nível da estrutura de tópicos</a:t>
            </a: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4.º nível da estrutura de tópicos</a:t>
            </a: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5.º nível da estrutura de tópicos</a:t>
            </a: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6.º nível da estrutura de tópicos</a:t>
            </a: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4000" b="0" strike="noStrike" spc="-1">
                <a:solidFill>
                  <a:srgbClr val="737572"/>
                </a:solidFill>
                <a:latin typeface="Montserrat Hairline"/>
              </a:rPr>
              <a:t>7.º nível da estrutura de tópicos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737572"/>
                </a:solidFill>
                <a:latin typeface="Lato Light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3"/>
          <p:cNvSpPr/>
          <p:nvPr/>
        </p:nvSpPr>
        <p:spPr>
          <a:xfrm>
            <a:off x="4044240" y="6681960"/>
            <a:ext cx="5245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64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65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67" name="Imagem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032920" y="4645800"/>
            <a:ext cx="9043920" cy="218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1958651" y="220212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46" name="Group 4"/>
          <p:cNvGrpSpPr/>
          <p:nvPr/>
        </p:nvGrpSpPr>
        <p:grpSpPr>
          <a:xfrm>
            <a:off x="1593000" y="3869640"/>
            <a:ext cx="9071280" cy="5834520"/>
            <a:chOff x="1593000" y="3869640"/>
            <a:chExt cx="9071280" cy="5834520"/>
          </a:xfrm>
        </p:grpSpPr>
        <p:sp>
          <p:nvSpPr>
            <p:cNvPr id="247" name="CustomShape 5"/>
            <p:cNvSpPr/>
            <p:nvPr/>
          </p:nvSpPr>
          <p:spPr>
            <a:xfrm>
              <a:off x="1593000" y="3869640"/>
              <a:ext cx="9071280" cy="58345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6"/>
            <p:cNvSpPr/>
            <p:nvPr/>
          </p:nvSpPr>
          <p:spPr>
            <a:xfrm>
              <a:off x="2437560" y="4736880"/>
              <a:ext cx="6116040" cy="1735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Proposta</a:t>
              </a:r>
              <a:r>
                <a:rPr lang="pt-BR" sz="54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 de Valor</a:t>
              </a:r>
              <a:endParaRPr lang="pt-BR" sz="5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  <p:sp>
          <p:nvSpPr>
            <p:cNvPr id="249" name="CustomShape 7"/>
            <p:cNvSpPr/>
            <p:nvPr/>
          </p:nvSpPr>
          <p:spPr>
            <a:xfrm>
              <a:off x="2437560" y="5904360"/>
              <a:ext cx="7642440" cy="31370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250" name="Group 8"/>
          <p:cNvGrpSpPr/>
          <p:nvPr/>
        </p:nvGrpSpPr>
        <p:grpSpPr>
          <a:xfrm>
            <a:off x="12155040" y="1819440"/>
            <a:ext cx="9071280" cy="5834520"/>
            <a:chOff x="12155040" y="1819440"/>
            <a:chExt cx="9071280" cy="5834520"/>
          </a:xfrm>
          <a:solidFill>
            <a:schemeClr val="accent1">
              <a:lumMod val="75000"/>
            </a:schemeClr>
          </a:solidFill>
        </p:grpSpPr>
        <p:sp>
          <p:nvSpPr>
            <p:cNvPr id="251" name="CustomShape 9"/>
            <p:cNvSpPr/>
            <p:nvPr/>
          </p:nvSpPr>
          <p:spPr>
            <a:xfrm>
              <a:off x="12155040" y="181944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10"/>
            <p:cNvSpPr/>
            <p:nvPr/>
          </p:nvSpPr>
          <p:spPr>
            <a:xfrm>
              <a:off x="12999960" y="2686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Segmento</a:t>
              </a:r>
            </a:p>
          </p:txBody>
        </p:sp>
        <p:sp>
          <p:nvSpPr>
            <p:cNvPr id="253" name="CustomShape 11"/>
            <p:cNvSpPr/>
            <p:nvPr/>
          </p:nvSpPr>
          <p:spPr>
            <a:xfrm>
              <a:off x="12999960" y="3854160"/>
              <a:ext cx="7642440" cy="25282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4" name="Group 12"/>
          <p:cNvGrpSpPr/>
          <p:nvPr/>
        </p:nvGrpSpPr>
        <p:grpSpPr>
          <a:xfrm>
            <a:off x="12155040" y="8521200"/>
            <a:ext cx="9071280" cy="4184640"/>
            <a:chOff x="12155040" y="8521200"/>
            <a:chExt cx="9071280" cy="4184640"/>
          </a:xfrm>
          <a:solidFill>
            <a:schemeClr val="accent3">
              <a:lumMod val="50000"/>
            </a:schemeClr>
          </a:solidFill>
        </p:grpSpPr>
        <p:sp>
          <p:nvSpPr>
            <p:cNvPr id="255" name="CustomShape 13"/>
            <p:cNvSpPr/>
            <p:nvPr/>
          </p:nvSpPr>
          <p:spPr>
            <a:xfrm>
              <a:off x="12155040" y="852120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4"/>
            <p:cNvSpPr/>
            <p:nvPr/>
          </p:nvSpPr>
          <p:spPr>
            <a:xfrm>
              <a:off x="12999960" y="89953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Recursos Chave</a:t>
              </a:r>
            </a:p>
          </p:txBody>
        </p:sp>
        <p:sp>
          <p:nvSpPr>
            <p:cNvPr id="257" name="CustomShape 15"/>
            <p:cNvSpPr/>
            <p:nvPr/>
          </p:nvSpPr>
          <p:spPr>
            <a:xfrm>
              <a:off x="12999960" y="10163160"/>
              <a:ext cx="7642440" cy="191808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Servidor, Provedor de Internet, Plataforma Azure e funcionários.</a:t>
              </a:r>
            </a:p>
          </p:txBody>
        </p:sp>
      </p:grpSp>
      <p:grpSp>
        <p:nvGrpSpPr>
          <p:cNvPr id="258" name="Group 16"/>
          <p:cNvGrpSpPr/>
          <p:nvPr/>
        </p:nvGrpSpPr>
        <p:grpSpPr>
          <a:xfrm>
            <a:off x="1593000" y="10163160"/>
            <a:ext cx="9071280" cy="3088080"/>
            <a:chOff x="1593000" y="10163160"/>
            <a:chExt cx="9071280" cy="3088080"/>
          </a:xfrm>
          <a:solidFill>
            <a:schemeClr val="accent1">
              <a:lumMod val="50000"/>
            </a:schemeClr>
          </a:solidFill>
        </p:grpSpPr>
        <p:sp>
          <p:nvSpPr>
            <p:cNvPr id="259" name="CustomShape 17"/>
            <p:cNvSpPr/>
            <p:nvPr/>
          </p:nvSpPr>
          <p:spPr>
            <a:xfrm>
              <a:off x="1593000" y="10163160"/>
              <a:ext cx="9071280" cy="308808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18"/>
            <p:cNvSpPr/>
            <p:nvPr/>
          </p:nvSpPr>
          <p:spPr>
            <a:xfrm>
              <a:off x="2437560" y="104788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Parceiros Chave</a:t>
              </a:r>
            </a:p>
          </p:txBody>
        </p:sp>
        <p:sp>
          <p:nvSpPr>
            <p:cNvPr id="261" name="CustomShape 19"/>
            <p:cNvSpPr/>
            <p:nvPr/>
          </p:nvSpPr>
          <p:spPr>
            <a:xfrm>
              <a:off x="2437560" y="11563560"/>
              <a:ext cx="7642440" cy="69984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Condominios</a:t>
              </a:r>
            </a:p>
          </p:txBody>
        </p:sp>
      </p:grpSp>
      <p:pic>
        <p:nvPicPr>
          <p:cNvPr id="262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86040" y="0"/>
            <a:ext cx="9071280" cy="1371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1930942" y="2197800"/>
            <a:ext cx="3259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Canvas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F5E5A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grpSp>
        <p:nvGrpSpPr>
          <p:cNvPr id="266" name="Group 4"/>
          <p:cNvGrpSpPr/>
          <p:nvPr/>
        </p:nvGrpSpPr>
        <p:grpSpPr>
          <a:xfrm>
            <a:off x="1593000" y="3869640"/>
            <a:ext cx="9071280" cy="4835160"/>
            <a:chOff x="1593000" y="3869640"/>
            <a:chExt cx="9071280" cy="4835160"/>
          </a:xfrm>
        </p:grpSpPr>
        <p:sp>
          <p:nvSpPr>
            <p:cNvPr id="267" name="CustomShape 5"/>
            <p:cNvSpPr/>
            <p:nvPr/>
          </p:nvSpPr>
          <p:spPr>
            <a:xfrm>
              <a:off x="1593000" y="3869640"/>
              <a:ext cx="9071280" cy="483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6"/>
            <p:cNvSpPr/>
            <p:nvPr/>
          </p:nvSpPr>
          <p:spPr>
            <a:xfrm>
              <a:off x="2437560" y="4736880"/>
              <a:ext cx="6116040" cy="155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Estrutura de Custos</a:t>
              </a:r>
            </a:p>
          </p:txBody>
        </p:sp>
        <p:sp>
          <p:nvSpPr>
            <p:cNvPr id="269" name="CustomShape 7"/>
            <p:cNvSpPr/>
            <p:nvPr/>
          </p:nvSpPr>
          <p:spPr>
            <a:xfrm>
              <a:off x="2437560" y="5904360"/>
              <a:ext cx="7642440" cy="1918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270" name="Group 8"/>
          <p:cNvGrpSpPr/>
          <p:nvPr/>
        </p:nvGrpSpPr>
        <p:grpSpPr>
          <a:xfrm>
            <a:off x="12343680" y="7211880"/>
            <a:ext cx="9071280" cy="5834520"/>
            <a:chOff x="12343680" y="7211880"/>
            <a:chExt cx="9071280" cy="5834520"/>
          </a:xfrm>
          <a:solidFill>
            <a:schemeClr val="accent3">
              <a:lumMod val="50000"/>
            </a:schemeClr>
          </a:solidFill>
        </p:grpSpPr>
        <p:sp>
          <p:nvSpPr>
            <p:cNvPr id="271" name="CustomShape 9"/>
            <p:cNvSpPr/>
            <p:nvPr/>
          </p:nvSpPr>
          <p:spPr>
            <a:xfrm>
              <a:off x="12343680" y="7211880"/>
              <a:ext cx="9071280" cy="583452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10"/>
            <p:cNvSpPr/>
            <p:nvPr/>
          </p:nvSpPr>
          <p:spPr>
            <a:xfrm>
              <a:off x="13188240" y="807912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Atividade Chave</a:t>
              </a:r>
            </a:p>
          </p:txBody>
        </p:sp>
        <p:sp>
          <p:nvSpPr>
            <p:cNvPr id="273" name="CustomShape 11"/>
            <p:cNvSpPr/>
            <p:nvPr/>
          </p:nvSpPr>
          <p:spPr>
            <a:xfrm>
              <a:off x="13188240" y="9246600"/>
              <a:ext cx="7642440" cy="31377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 dirty="0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274" name="Group 12"/>
          <p:cNvGrpSpPr/>
          <p:nvPr/>
        </p:nvGrpSpPr>
        <p:grpSpPr>
          <a:xfrm>
            <a:off x="1593000" y="9704520"/>
            <a:ext cx="9071280" cy="3341880"/>
            <a:chOff x="1593000" y="9704520"/>
            <a:chExt cx="9071280" cy="3341880"/>
          </a:xfrm>
        </p:grpSpPr>
        <p:sp>
          <p:nvSpPr>
            <p:cNvPr id="275" name="CustomShape 13"/>
            <p:cNvSpPr/>
            <p:nvPr/>
          </p:nvSpPr>
          <p:spPr>
            <a:xfrm>
              <a:off x="1593000" y="9704520"/>
              <a:ext cx="9071280" cy="3341880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14"/>
            <p:cNvSpPr/>
            <p:nvPr/>
          </p:nvSpPr>
          <p:spPr>
            <a:xfrm>
              <a:off x="2437560" y="10044360"/>
              <a:ext cx="6116040" cy="8215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Fonte de Renda</a:t>
              </a:r>
            </a:p>
          </p:txBody>
        </p:sp>
        <p:sp>
          <p:nvSpPr>
            <p:cNvPr id="277" name="CustomShape 15"/>
            <p:cNvSpPr/>
            <p:nvPr/>
          </p:nvSpPr>
          <p:spPr>
            <a:xfrm>
              <a:off x="2437560" y="11211840"/>
              <a:ext cx="764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0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Licença de Software e suporte técnico e pago</a:t>
              </a:r>
            </a:p>
          </p:txBody>
        </p:sp>
      </p:grpSp>
      <p:grpSp>
        <p:nvGrpSpPr>
          <p:cNvPr id="278" name="Group 16"/>
          <p:cNvGrpSpPr/>
          <p:nvPr/>
        </p:nvGrpSpPr>
        <p:grpSpPr>
          <a:xfrm>
            <a:off x="12343680" y="1719360"/>
            <a:ext cx="9071280" cy="4184640"/>
            <a:chOff x="12343680" y="1719360"/>
            <a:chExt cx="9071280" cy="4184640"/>
          </a:xfrm>
          <a:solidFill>
            <a:schemeClr val="accent3"/>
          </a:solidFill>
        </p:grpSpPr>
        <p:sp>
          <p:nvSpPr>
            <p:cNvPr id="279" name="CustomShape 17"/>
            <p:cNvSpPr/>
            <p:nvPr/>
          </p:nvSpPr>
          <p:spPr>
            <a:xfrm>
              <a:off x="12343680" y="1719360"/>
              <a:ext cx="9071280" cy="4184640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18"/>
            <p:cNvSpPr/>
            <p:nvPr/>
          </p:nvSpPr>
          <p:spPr>
            <a:xfrm>
              <a:off x="13188240" y="2193480"/>
              <a:ext cx="6116040" cy="8215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800" b="1" strike="noStrike" spc="-1">
                  <a:solidFill>
                    <a:srgbClr val="FFFFFF"/>
                  </a:solidFill>
                  <a:latin typeface="Segoe UI" panose="020B0502040204020203" charset="0"/>
                  <a:ea typeface="Montserrat"/>
                  <a:cs typeface="Segoe UI" panose="020B0502040204020203" charset="0"/>
                </a:rPr>
                <a:t>Canais</a:t>
              </a:r>
            </a:p>
          </p:txBody>
        </p:sp>
        <p:sp>
          <p:nvSpPr>
            <p:cNvPr id="281" name="CustomShape 19"/>
            <p:cNvSpPr/>
            <p:nvPr/>
          </p:nvSpPr>
          <p:spPr>
            <a:xfrm>
              <a:off x="13188240" y="3360960"/>
              <a:ext cx="7642440" cy="210132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SAC 24/7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Service Desk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  <a:p>
              <a:pPr>
                <a:lnSpc>
                  <a:spcPct val="100000"/>
                </a:lnSpc>
              </a:pPr>
              <a:r>
                <a:rPr lang="pt-BR" sz="4400" b="0" strike="noStrike" spc="-1">
                  <a:solidFill>
                    <a:srgbClr val="FAF2D0"/>
                  </a:solidFill>
                  <a:latin typeface="Segoe UI" panose="020B0502040204020203" charset="0"/>
                  <a:cs typeface="Segoe UI" panose="020B0502040204020203" charset="0"/>
                </a:rPr>
                <a:t>Site Institucional</a:t>
              </a:r>
              <a:endParaRPr lang="pt-BR" sz="4400" b="0" strike="noStrike" spc="-1">
                <a:latin typeface="Segoe UI" panose="020B0502040204020203" charset="0"/>
                <a:cs typeface="Segoe UI" panose="020B0502040204020203" charset="0"/>
              </a:endParaRPr>
            </a:p>
          </p:txBody>
        </p:sp>
      </p:grpSp>
      <p:pic>
        <p:nvPicPr>
          <p:cNvPr id="282" name="Imagem 21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80600" y="-177120"/>
            <a:ext cx="15391800" cy="137156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1987200" y="2144880"/>
            <a:ext cx="487188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de Solução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6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169996-7376-4781-A86E-445713EE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66" y="3096000"/>
            <a:ext cx="19379884" cy="85847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908360" y="2091240"/>
            <a:ext cx="27140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55460A"/>
                </a:solidFill>
                <a:latin typeface="Lato Black"/>
                <a:ea typeface="Lato Black"/>
              </a:rPr>
              <a:t>BPMN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89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82C2266-8BB0-47C0-B9FE-ACA77469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60" y="3467880"/>
            <a:ext cx="20960557" cy="753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Caso de Uso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9F2E7E59-D34B-4325-8204-1ACED272C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2144880"/>
            <a:ext cx="13593860" cy="102880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F9E5102-B2C0-4278-A027-3CA4ED8EC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/>
        </p:blipFill>
        <p:spPr>
          <a:xfrm>
            <a:off x="3824145" y="2570400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4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69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05B7B47-65DF-4F83-9F23-A8EBA7A1E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5177" r="28028" b="13219"/>
          <a:stretch/>
        </p:blipFill>
        <p:spPr>
          <a:xfrm>
            <a:off x="5139126" y="2435761"/>
            <a:ext cx="17745075" cy="10822679"/>
          </a:xfrm>
          <a:prstGeom prst="rect">
            <a:avLst/>
          </a:prstGeom>
        </p:spPr>
      </p:pic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Classe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A7AA0B3-2DC3-4246-A029-D8E3C23D0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27" b="2110"/>
          <a:stretch/>
        </p:blipFill>
        <p:spPr>
          <a:xfrm>
            <a:off x="14011663" y="1062133"/>
            <a:ext cx="6144112" cy="8423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6A3123F-437D-4828-988F-80117DE6CD31}"/>
              </a:ext>
            </a:extLst>
          </p:cNvPr>
          <p:cNvCxnSpPr>
            <a:cxnSpLocks/>
          </p:cNvCxnSpPr>
          <p:nvPr/>
        </p:nvCxnSpPr>
        <p:spPr>
          <a:xfrm flipV="1">
            <a:off x="11368800" y="1062134"/>
            <a:ext cx="2642863" cy="154304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DE2BECB-5A4C-4B73-A25E-E7714ADFAF9B}"/>
              </a:ext>
            </a:extLst>
          </p:cNvPr>
          <p:cNvCxnSpPr>
            <a:cxnSpLocks/>
          </p:cNvCxnSpPr>
          <p:nvPr/>
        </p:nvCxnSpPr>
        <p:spPr>
          <a:xfrm>
            <a:off x="11115675" y="7258050"/>
            <a:ext cx="2895988" cy="222731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8C97D0BE-3C15-4D86-A913-1AEF5E966D95}"/>
              </a:ext>
            </a:extLst>
          </p:cNvPr>
          <p:cNvSpPr/>
          <p:nvPr/>
        </p:nvSpPr>
        <p:spPr>
          <a:xfrm>
            <a:off x="14350181" y="8826910"/>
            <a:ext cx="2094271" cy="265471"/>
          </a:xfrm>
          <a:prstGeom prst="rect">
            <a:avLst/>
          </a:prstGeom>
          <a:solidFill>
            <a:srgbClr val="FFFFCF"/>
          </a:solidFill>
          <a:ln>
            <a:solidFill>
              <a:srgbClr val="FFF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21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1987200" y="2144880"/>
            <a:ext cx="56570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</a:t>
            </a:r>
            <a:endParaRPr lang="pt-BR" sz="60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Sequência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297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49953A2-5E55-496E-A4D5-01F183DBB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621" y="3480619"/>
            <a:ext cx="16542830" cy="88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4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2003400" y="2144880"/>
            <a:ext cx="46890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Requisitos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1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1126080" y="4911480"/>
            <a:ext cx="23251320" cy="880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171" name="CustomShape 3"/>
          <p:cNvSpPr/>
          <p:nvPr/>
        </p:nvSpPr>
        <p:spPr>
          <a:xfrm>
            <a:off x="2035440" y="11273040"/>
            <a:ext cx="52470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 dirty="0">
                <a:solidFill>
                  <a:srgbClr val="FFFFFF"/>
                </a:solidFill>
                <a:latin typeface="Montserrat Light"/>
                <a:ea typeface="Montserrat Light"/>
              </a:rPr>
              <a:t>QUANTO VALE SUA SEGURANÇA?</a:t>
            </a:r>
            <a:endParaRPr lang="pt-BR" sz="3200" b="0" strike="noStrike" spc="-1" dirty="0">
              <a:latin typeface="Arial" panose="020B0604020202020204"/>
            </a:endParaRPr>
          </a:p>
        </p:txBody>
      </p:sp>
      <p:grpSp>
        <p:nvGrpSpPr>
          <p:cNvPr id="172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173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5" name="Group 7"/>
          <p:cNvGrpSpPr/>
          <p:nvPr/>
        </p:nvGrpSpPr>
        <p:grpSpPr>
          <a:xfrm>
            <a:off x="1818000" y="3605760"/>
            <a:ext cx="14653080" cy="1826280"/>
            <a:chOff x="1818000" y="3605760"/>
            <a:chExt cx="14653080" cy="1826280"/>
          </a:xfrm>
        </p:grpSpPr>
        <p:sp>
          <p:nvSpPr>
            <p:cNvPr id="176" name="CustomShape 8"/>
            <p:cNvSpPr/>
            <p:nvPr/>
          </p:nvSpPr>
          <p:spPr>
            <a:xfrm>
              <a:off x="1818000" y="4122720"/>
              <a:ext cx="146530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Monitoração de Sistemas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177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3200" b="0" strike="noStrike" spc="299" dirty="0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3200" b="0" strike="noStrike" spc="-1" dirty="0">
                <a:latin typeface="Arial" panose="020B0604020202020204"/>
              </a:endParaRPr>
            </a:p>
          </p:txBody>
        </p:sp>
      </p:grpSp>
      <p:pic>
        <p:nvPicPr>
          <p:cNvPr id="178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m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81680" y="470160"/>
            <a:ext cx="18099720" cy="1350648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2003400" y="2117171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Diagrama de Banco de Dados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998010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Indicadores de Alerta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spc="299" dirty="0">
                <a:solidFill>
                  <a:srgbClr val="998010"/>
                </a:solidFill>
                <a:latin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199" y="3774583"/>
            <a:ext cx="17733818" cy="90711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1030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Acessível em múltiplas plataformas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Interação com os gráficos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Acesso seguro e restrito a quem importa</a:t>
            </a: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43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Aspectos técnicos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INOVAÇÃO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5" name="Picture 6" descr="https://2qcjoll6crk30ya0qkabvj1d-wpengine.netdna-ssl.com/wp-content/uploads/2017/12/power-bi-m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083" y="3642015"/>
            <a:ext cx="10806257" cy="707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stomShape 7"/>
          <p:cNvSpPr/>
          <p:nvPr/>
        </p:nvSpPr>
        <p:spPr>
          <a:xfrm>
            <a:off x="2003400" y="4822244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Fácil i</a:t>
            </a:r>
            <a:r>
              <a:rPr lang="pt-BR" sz="4400" b="1" strike="noStrike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ntegração com Banco de dados</a:t>
            </a: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Dados atualizados em tempo real</a:t>
            </a: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pc="-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charset="0"/>
                <a:cs typeface="Segoe UI" panose="020B0502040204020203" charset="0"/>
              </a:rPr>
              <a:t>Criação fácil de visuais novos</a:t>
            </a:r>
          </a:p>
          <a:p>
            <a:pPr marL="63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</a:pPr>
            <a:endParaRPr lang="pt-BR" sz="4400" b="0" strike="noStrike" spc="-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2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55460A"/>
                </a:solidFill>
                <a:latin typeface="Lato Black"/>
                <a:ea typeface="Lato Black"/>
              </a:rPr>
              <a:t>PowerBI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 – </a:t>
            </a:r>
          </a:p>
        </p:txBody>
      </p:sp>
      <p:sp>
        <p:nvSpPr>
          <p:cNvPr id="304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05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0EB6575-E09E-4E26-9754-25203475F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13" y="1719360"/>
            <a:ext cx="16138414" cy="10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987200" y="2144880"/>
            <a:ext cx="4675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Protótipos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14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15" name="Imagem 314"/>
          <p:cNvPicPr/>
          <p:nvPr/>
        </p:nvPicPr>
        <p:blipFill>
          <a:blip r:embed="rId3"/>
          <a:stretch>
            <a:fillRect/>
          </a:stretch>
        </p:blipFill>
        <p:spPr>
          <a:xfrm>
            <a:off x="6662210" y="2145200"/>
            <a:ext cx="15264000" cy="96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m 6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168AC250-E069-452A-B8F7-1DE781934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850" y="-860641"/>
            <a:ext cx="25081510" cy="14637602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85C189D4-CCAF-4533-9F18-88F2FBC8CB3A}"/>
              </a:ext>
            </a:extLst>
          </p:cNvPr>
          <p:cNvSpPr/>
          <p:nvPr/>
        </p:nvSpPr>
        <p:spPr>
          <a:xfrm>
            <a:off x="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F455BCE-9222-44DF-B425-12E8A62B490B}"/>
              </a:ext>
            </a:extLst>
          </p:cNvPr>
          <p:cNvSpPr/>
          <p:nvPr/>
        </p:nvSpPr>
        <p:spPr>
          <a:xfrm>
            <a:off x="6227280" y="6397200"/>
            <a:ext cx="150172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JAVA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08C165DE-8B5A-44FF-BC61-E4768EA79306}"/>
              </a:ext>
            </a:extLst>
          </p:cNvPr>
          <p:cNvSpPr/>
          <p:nvPr/>
        </p:nvSpPr>
        <p:spPr>
          <a:xfrm>
            <a:off x="3704400" y="583416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08F31B7-5CCD-4531-BF8D-5831AD994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2" t="13334" r="1662" b="5804"/>
          <a:stretch/>
        </p:blipFill>
        <p:spPr>
          <a:xfrm>
            <a:off x="0" y="1116361"/>
            <a:ext cx="24371436" cy="12077699"/>
          </a:xfrm>
          <a:prstGeom prst="rect">
            <a:avLst/>
          </a:prstGeom>
        </p:spPr>
      </p:pic>
      <p:sp>
        <p:nvSpPr>
          <p:cNvPr id="317" name="CustomShape 1"/>
          <p:cNvSpPr/>
          <p:nvPr/>
        </p:nvSpPr>
        <p:spPr>
          <a:xfrm>
            <a:off x="250" y="0"/>
            <a:ext cx="24377400" cy="13715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4215600" y="6336240"/>
            <a:ext cx="122374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0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DEMONSTRAÇÃO DASHBOARD</a:t>
            </a:r>
            <a:endParaRPr lang="pt-BR" sz="10000" b="0" strike="noStrike" spc="-1" dirty="0">
              <a:latin typeface="Arial" panose="020B0604020202020204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1692720" y="5773200"/>
            <a:ext cx="2439360" cy="243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66D2CC-21E7-4C2D-B769-04F9D3179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" t="13959" r="32496" b="7270"/>
          <a:stretch/>
        </p:blipFill>
        <p:spPr>
          <a:xfrm>
            <a:off x="6743724" y="1628775"/>
            <a:ext cx="15630526" cy="10804185"/>
          </a:xfrm>
          <a:prstGeom prst="rect">
            <a:avLst/>
          </a:prstGeom>
        </p:spPr>
      </p:pic>
      <p:pic>
        <p:nvPicPr>
          <p:cNvPr id="3" name="Imagem 23">
            <a:extLst>
              <a:ext uri="{FF2B5EF4-FFF2-40B4-BE49-F238E27FC236}">
                <a16:creationId xmlns:a16="http://schemas.microsoft.com/office/drawing/2014/main" id="{3D16B27D-53DB-4398-8B30-5F01D8D70A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72BD6322-A255-45B5-A1CF-DFBA63ABD644}"/>
              </a:ext>
            </a:extLst>
          </p:cNvPr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Slack  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922C9CDC-7112-4AE9-AE49-E5B31E8258D0}"/>
              </a:ext>
            </a:extLst>
          </p:cNvPr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567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3">
            <a:extLst>
              <a:ext uri="{FF2B5EF4-FFF2-40B4-BE49-F238E27FC236}">
                <a16:creationId xmlns:a16="http://schemas.microsoft.com/office/drawing/2014/main" id="{3D16B27D-53DB-4398-8B30-5F01D8D70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72BD6322-A255-45B5-A1CF-DFBA63ABD644}"/>
              </a:ext>
            </a:extLst>
          </p:cNvPr>
          <p:cNvSpPr/>
          <p:nvPr/>
        </p:nvSpPr>
        <p:spPr>
          <a:xfrm>
            <a:off x="2003400" y="2211578"/>
            <a:ext cx="127969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Script </a:t>
            </a:r>
            <a:r>
              <a:rPr lang="pt-BR" sz="6000" b="1" spc="-1" dirty="0">
                <a:solidFill>
                  <a:srgbClr val="55460A"/>
                </a:solidFill>
                <a:latin typeface="Lato Black"/>
                <a:ea typeface="Lato Black"/>
              </a:rPr>
              <a:t>In</a:t>
            </a:r>
            <a:r>
              <a:rPr lang="pt-BR" sz="6000" b="1" strike="noStrike" spc="-1" dirty="0">
                <a:solidFill>
                  <a:srgbClr val="55460A"/>
                </a:solidFill>
                <a:latin typeface="Lato Black"/>
                <a:ea typeface="Lato Black"/>
              </a:rPr>
              <a:t>stalação  </a:t>
            </a: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F1DD83D-B2A9-46A6-9D95-39B0D64D900D}"/>
              </a:ext>
            </a:extLst>
          </p:cNvPr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998010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2739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984320" y="2183400"/>
            <a:ext cx="2793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Grupo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250" y="4454280"/>
            <a:ext cx="24377400" cy="926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1713600" y="5980680"/>
            <a:ext cx="38160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Fernanda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Esteves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768320" y="9006840"/>
            <a:ext cx="3502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Matheus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Huk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9722160" y="5980680"/>
            <a:ext cx="36316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>
                <a:solidFill>
                  <a:srgbClr val="FCF7E0"/>
                </a:solidFill>
                <a:latin typeface="Lato Black"/>
                <a:ea typeface="Lato Black"/>
              </a:rPr>
              <a:t>Raissa</a:t>
            </a:r>
            <a:endParaRPr lang="pt-BR" sz="5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FCF7E0"/>
                </a:solidFill>
                <a:latin typeface="Lato Black"/>
                <a:ea typeface="Lato Black"/>
              </a:rPr>
              <a:t>Domingos</a:t>
            </a:r>
            <a:endParaRPr lang="pt-BR" sz="5400" b="0" strike="noStrike" spc="-1">
              <a:latin typeface="Arial" panose="020B0604020202020204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9496974" y="9006840"/>
            <a:ext cx="298980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Victor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Francisco</a:t>
            </a:r>
            <a:endParaRPr lang="pt-BR" sz="5400" b="0" strike="noStrike" spc="-1" dirty="0">
              <a:latin typeface="Arial" panose="020B0604020202020204"/>
            </a:endParaRPr>
          </a:p>
        </p:txBody>
      </p:sp>
      <p:sp>
        <p:nvSpPr>
          <p:cNvPr id="186" name="CustomShape 8"/>
          <p:cNvSpPr/>
          <p:nvPr/>
        </p:nvSpPr>
        <p:spPr>
          <a:xfrm>
            <a:off x="17875838" y="5989860"/>
            <a:ext cx="361008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5400" b="1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Oscar</a:t>
            </a:r>
            <a:r>
              <a:rPr lang="pt-BR" sz="5400" b="0" strike="noStrike" spc="-1" dirty="0">
                <a:solidFill>
                  <a:srgbClr val="FCF7E0"/>
                </a:solidFill>
                <a:latin typeface="Lato Black"/>
                <a:ea typeface="Lato Black"/>
              </a:rPr>
              <a:t> </a:t>
            </a:r>
            <a:endParaRPr lang="pt-BR" sz="5400" b="0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5400" b="0" strike="noStrike" spc="-1" dirty="0" err="1">
                <a:solidFill>
                  <a:srgbClr val="FCF7E0"/>
                </a:solidFill>
                <a:latin typeface="Lato Black"/>
                <a:ea typeface="Lato Black"/>
              </a:rPr>
              <a:t>Althausen</a:t>
            </a:r>
            <a:endParaRPr lang="pt-BR" sz="5400" b="0" strike="noStrike" spc="-1" dirty="0">
              <a:latin typeface="Arial" panose="020B0604020202020204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Uma imagem contendo pássaro&#10;&#10;Descrição gerada automaticamente">
            <a:extLst>
              <a:ext uri="{FF2B5EF4-FFF2-40B4-BE49-F238E27FC236}">
                <a16:creationId xmlns:a16="http://schemas.microsoft.com/office/drawing/2014/main" id="{70D1933B-B656-48E9-B1E8-AF086907F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05" y="10039800"/>
            <a:ext cx="1888790" cy="7033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514707-0148-417E-AB84-E70AE9C7A9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8"/>
          <a:stretch/>
        </p:blipFill>
        <p:spPr>
          <a:xfrm>
            <a:off x="13268888" y="6646479"/>
            <a:ext cx="1220416" cy="10621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408860-930F-4A5B-B642-60390FA436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918" y="6826355"/>
            <a:ext cx="967328" cy="879389"/>
          </a:xfrm>
          <a:prstGeom prst="rect">
            <a:avLst/>
          </a:prstGeom>
        </p:spPr>
      </p:pic>
      <p:pic>
        <p:nvPicPr>
          <p:cNvPr id="17" name="Imagem 16" descr="Uma imagem contendo pássaro&#10;&#10;Descrição gerada automaticamente">
            <a:extLst>
              <a:ext uri="{FF2B5EF4-FFF2-40B4-BE49-F238E27FC236}">
                <a16:creationId xmlns:a16="http://schemas.microsoft.com/office/drawing/2014/main" id="{82EC2299-816E-4605-B293-A877BF282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4701" y="10039800"/>
            <a:ext cx="1888790" cy="70332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31806E-A3FF-421F-BDEA-D346D638AD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96" b="89914" l="9898" r="89975">
                        <a14:foregroundMark x1="85914" y1="7296" x2="85914" y2="7296"/>
                        <a14:foregroundMark x1="66244" y1="45708" x2="66244" y2="45708"/>
                        <a14:foregroundMark x1="48985" y1="42704" x2="48985" y2="42704"/>
                        <a14:foregroundMark x1="39213" y1="37339" x2="39213" y2="37339"/>
                        <a14:foregroundMark x1="39594" y1="46567" x2="39594" y2="46567"/>
                        <a14:foregroundMark x1="28934" y1="39056" x2="28934" y2="39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12" b="22136"/>
          <a:stretch/>
        </p:blipFill>
        <p:spPr>
          <a:xfrm>
            <a:off x="4236486" y="6704621"/>
            <a:ext cx="1756464" cy="10011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Ferramentas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PLANEJAMENTO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3" name="Group 4"/>
          <p:cNvGrpSpPr/>
          <p:nvPr/>
        </p:nvGrpSpPr>
        <p:grpSpPr>
          <a:xfrm>
            <a:off x="2077560" y="5621040"/>
            <a:ext cx="3120120" cy="3408480"/>
            <a:chOff x="2077560" y="5621040"/>
            <a:chExt cx="3120120" cy="3408480"/>
          </a:xfrm>
        </p:grpSpPr>
        <p:pic>
          <p:nvPicPr>
            <p:cNvPr id="324" name="Picture 2"/>
            <p:cNvPicPr/>
            <p:nvPr/>
          </p:nvPicPr>
          <p:blipFill>
            <a:blip r:embed="rId2"/>
            <a:srcRect l="39238" t="22788"/>
            <a:stretch>
              <a:fillRect/>
            </a:stretch>
          </p:blipFill>
          <p:spPr>
            <a:xfrm>
              <a:off x="2077560" y="8039520"/>
              <a:ext cx="3039840" cy="9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Picture 2"/>
            <p:cNvPicPr/>
            <p:nvPr/>
          </p:nvPicPr>
          <p:blipFill>
            <a:blip r:embed="rId3"/>
            <a:srcRect r="60761"/>
            <a:stretch>
              <a:fillRect/>
            </a:stretch>
          </p:blipFill>
          <p:spPr>
            <a:xfrm>
              <a:off x="2157840" y="5621040"/>
              <a:ext cx="3039840" cy="1985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6" name="Group 5"/>
          <p:cNvGrpSpPr/>
          <p:nvPr/>
        </p:nvGrpSpPr>
        <p:grpSpPr>
          <a:xfrm>
            <a:off x="15729480" y="5283000"/>
            <a:ext cx="3822120" cy="3561120"/>
            <a:chOff x="15729480" y="5283000"/>
            <a:chExt cx="3822120" cy="3561120"/>
          </a:xfrm>
        </p:grpSpPr>
        <p:pic>
          <p:nvPicPr>
            <p:cNvPr id="327" name="Picture 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6089840" y="5283000"/>
              <a:ext cx="2712600" cy="240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8" name="Picture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5729480" y="8006400"/>
              <a:ext cx="3822120" cy="837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29" name="Group 6"/>
          <p:cNvGrpSpPr/>
          <p:nvPr/>
        </p:nvGrpSpPr>
        <p:grpSpPr>
          <a:xfrm>
            <a:off x="7536960" y="5347800"/>
            <a:ext cx="4077000" cy="3954960"/>
            <a:chOff x="7536960" y="5347800"/>
            <a:chExt cx="4077000" cy="3954960"/>
          </a:xfrm>
        </p:grpSpPr>
        <p:pic>
          <p:nvPicPr>
            <p:cNvPr id="330" name="Picture 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36960" y="5347800"/>
              <a:ext cx="4077000" cy="28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1" name="Picture 12"/>
            <p:cNvPicPr/>
            <p:nvPr/>
          </p:nvPicPr>
          <p:blipFill>
            <a:blip r:embed="rId7"/>
            <a:srcRect l="46211" t="41691" r="20257" b="33290"/>
            <a:stretch>
              <a:fillRect/>
            </a:stretch>
          </p:blipFill>
          <p:spPr>
            <a:xfrm>
              <a:off x="8180280" y="8155800"/>
              <a:ext cx="3433680" cy="114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32" name="Imagem 23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stomShape 3">
            <a:extLst>
              <a:ext uri="{FF2B5EF4-FFF2-40B4-BE49-F238E27FC236}">
                <a16:creationId xmlns:a16="http://schemas.microsoft.com/office/drawing/2014/main" id="{F9D1D532-9D29-4056-B1D1-4EA595FEF015}"/>
              </a:ext>
            </a:extLst>
          </p:cNvPr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1"/>
          <p:cNvSpPr/>
          <p:nvPr/>
        </p:nvSpPr>
        <p:spPr>
          <a:xfrm>
            <a:off x="2003400" y="2215980"/>
            <a:ext cx="56372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Conclusão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2003400" y="1719360"/>
            <a:ext cx="278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RESULTADOS</a:t>
            </a:r>
            <a:endParaRPr lang="pt-BR" sz="2200" b="0" strike="noStrike" spc="-1" dirty="0">
              <a:latin typeface="Arial" panose="020B0604020202020204"/>
            </a:endParaRPr>
          </a:p>
        </p:txBody>
      </p:sp>
      <p:pic>
        <p:nvPicPr>
          <p:cNvPr id="332" name="Imagem 2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85053664-377F-4787-A8E7-3458068DAF10}"/>
              </a:ext>
            </a:extLst>
          </p:cNvPr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projeto</a:t>
            </a:r>
            <a:endParaRPr lang="" altLang="pt-BR" sz="4000" b="0" strike="noStrike" spc="-1" dirty="0">
              <a:solidFill>
                <a:srgbClr val="393B39"/>
              </a:solidFill>
              <a:latin typeface="Segoe UI" panose="020B0502040204020203" charset="0"/>
              <a:ea typeface="Montserrat Light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Objetivos do Semestre</a:t>
            </a:r>
            <a:endParaRPr lang="pt-BR" sz="4000" spc="-1" dirty="0">
              <a:solidFill>
                <a:srgbClr val="393B39"/>
              </a:solidFill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cs typeface="Segoe UI" panose="020B0502040204020203" charset="0"/>
              </a:rPr>
              <a:t>Aprendizados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1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Espaço Reservado para Imagem 7"/>
          <p:cNvPicPr/>
          <p:nvPr/>
        </p:nvPicPr>
        <p:blipFill>
          <a:blip r:embed="rId2"/>
          <a:srcRect t="7805" b="35026"/>
          <a:stretch>
            <a:fillRect/>
          </a:stretch>
        </p:blipFill>
        <p:spPr>
          <a:xfrm>
            <a:off x="0" y="0"/>
            <a:ext cx="24377400" cy="9291240"/>
          </a:xfrm>
          <a:prstGeom prst="rect">
            <a:avLst/>
          </a:prstGeom>
          <a:ln>
            <a:noFill/>
          </a:ln>
        </p:spPr>
      </p:pic>
      <p:sp>
        <p:nvSpPr>
          <p:cNvPr id="334" name="CustomShape 1"/>
          <p:cNvSpPr/>
          <p:nvPr/>
        </p:nvSpPr>
        <p:spPr>
          <a:xfrm>
            <a:off x="0" y="0"/>
            <a:ext cx="24377400" cy="92916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0" y="9291960"/>
            <a:ext cx="24377400" cy="4423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"/>
          <p:cNvSpPr/>
          <p:nvPr/>
        </p:nvSpPr>
        <p:spPr>
          <a:xfrm>
            <a:off x="1233720" y="11273040"/>
            <a:ext cx="88693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FFFFFF"/>
                </a:solidFill>
                <a:latin typeface="Montserrat Light"/>
                <a:ea typeface="Montserrat Light"/>
              </a:rPr>
              <a:t>GARANTINDO A SEGURANÇA DO CORE DE SUA EMPRESA</a:t>
            </a:r>
            <a:endParaRPr lang="pt-BR" sz="2400" b="0" strike="noStrike" spc="-1">
              <a:latin typeface="Arial" panose="020B0604020202020204"/>
            </a:endParaRPr>
          </a:p>
        </p:txBody>
      </p:sp>
      <p:grpSp>
        <p:nvGrpSpPr>
          <p:cNvPr id="337" name="Group 4"/>
          <p:cNvGrpSpPr/>
          <p:nvPr/>
        </p:nvGrpSpPr>
        <p:grpSpPr>
          <a:xfrm>
            <a:off x="2032920" y="1472040"/>
            <a:ext cx="20311200" cy="132120"/>
            <a:chOff x="2032920" y="1472040"/>
            <a:chExt cx="20311200" cy="132120"/>
          </a:xfrm>
        </p:grpSpPr>
        <p:sp>
          <p:nvSpPr>
            <p:cNvPr id="338" name="CustomShape 5"/>
            <p:cNvSpPr/>
            <p:nvPr/>
          </p:nvSpPr>
          <p:spPr>
            <a:xfrm>
              <a:off x="2032920" y="1472040"/>
              <a:ext cx="20311200" cy="13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6"/>
            <p:cNvSpPr/>
            <p:nvPr/>
          </p:nvSpPr>
          <p:spPr>
            <a:xfrm>
              <a:off x="2032920" y="1472040"/>
              <a:ext cx="1838520" cy="132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0" name="Group 7"/>
          <p:cNvGrpSpPr/>
          <p:nvPr/>
        </p:nvGrpSpPr>
        <p:grpSpPr>
          <a:xfrm>
            <a:off x="1818000" y="3605760"/>
            <a:ext cx="15932596" cy="1841940"/>
            <a:chOff x="1818000" y="3605760"/>
            <a:chExt cx="15932596" cy="1841940"/>
          </a:xfrm>
        </p:grpSpPr>
        <p:sp>
          <p:nvSpPr>
            <p:cNvPr id="341" name="CustomShape 8"/>
            <p:cNvSpPr/>
            <p:nvPr/>
          </p:nvSpPr>
          <p:spPr>
            <a:xfrm>
              <a:off x="1828156" y="4138380"/>
              <a:ext cx="1592244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8000" b="1" strike="noStrike" spc="-1" dirty="0">
                  <a:solidFill>
                    <a:srgbClr val="FFFFFF"/>
                  </a:solidFill>
                  <a:latin typeface="Lato Black"/>
                  <a:ea typeface="Lato Black"/>
                </a:rPr>
                <a:t>OBRIGADO PELA PRESENÇA</a:t>
              </a:r>
              <a:endParaRPr lang="pt-BR" sz="8000" b="0" strike="noStrike" spc="-1" dirty="0">
                <a:latin typeface="Arial" panose="020B0604020202020204"/>
              </a:endParaRPr>
            </a:p>
          </p:txBody>
        </p:sp>
        <p:sp>
          <p:nvSpPr>
            <p:cNvPr id="342" name="CustomShape 9"/>
            <p:cNvSpPr/>
            <p:nvPr/>
          </p:nvSpPr>
          <p:spPr>
            <a:xfrm>
              <a:off x="1818000" y="3605760"/>
              <a:ext cx="6171840" cy="51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pt-BR" sz="2800" b="0" strike="noStrike" spc="299">
                  <a:solidFill>
                    <a:srgbClr val="FFFFFF"/>
                  </a:solidFill>
                  <a:latin typeface="Lato"/>
                  <a:ea typeface="Lato"/>
                </a:rPr>
                <a:t>BANDTEC – DIGITAL SCHOOL</a:t>
              </a:r>
              <a:endParaRPr lang="pt-BR" sz="2800" b="0" strike="noStrike" spc="-1">
                <a:latin typeface="Arial" panose="020B0604020202020204"/>
              </a:endParaRPr>
            </a:p>
          </p:txBody>
        </p:sp>
      </p:grpSp>
      <p:pic>
        <p:nvPicPr>
          <p:cNvPr id="343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987200" y="2095380"/>
            <a:ext cx="40672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Contexto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354680"/>
            <a:ext cx="24377400" cy="33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6782760" y="1467360"/>
            <a:ext cx="1117080" cy="136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CustomShape 5"/>
          <p:cNvSpPr/>
          <p:nvPr/>
        </p:nvSpPr>
        <p:spPr>
          <a:xfrm>
            <a:off x="1869480" y="3653280"/>
            <a:ext cx="20638440" cy="61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F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alhas, intermitências de sistemas podem ocasionar não só prejuízo financeiros mas também per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a de clientes.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2016 a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perda de dados gerou um custo de, em média, US$ 914.000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.</a:t>
            </a:r>
          </a:p>
          <a:p>
            <a:pPr marL="571500" indent="-571500">
              <a:lnSpc>
                <a:spcPct val="150000"/>
              </a:lnSpc>
              <a:spcBef>
                <a:spcPts val="720"/>
              </a:spcBef>
              <a:buClr>
                <a:srgbClr val="E2BB19"/>
              </a:buClr>
              <a:buSzPct val="120000"/>
              <a:buFont typeface="Arial" panose="020B0604020202020204"/>
              <a:buChar char="•"/>
            </a:pP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Em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2018 </a:t>
            </a:r>
            <a:r>
              <a:rPr lang="" alt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um pesquisa feita 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pela </a:t>
            </a:r>
            <a:r>
              <a:rPr lang="pt-BR" sz="4000" b="0" strike="noStrike" spc="-1" dirty="0" err="1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Tricentis</a:t>
            </a:r>
            <a:r>
              <a:rPr lang="pt-BR" sz="4000" b="0" strike="noStrike" spc="-1" dirty="0">
                <a:solidFill>
                  <a:srgbClr val="393B39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 identificou 606 falhas em sistema de 314 companhias, que impactaram 3,7 bilhões de pessoas e resultaram em US$ 1,7 trilhões em perdas financeiras.</a:t>
            </a:r>
            <a:endParaRPr lang="pt-BR" sz="40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193" name="Imagem 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sp>
        <p:nvSpPr>
          <p:cNvPr id="194" name="CustomShape 6"/>
          <p:cNvSpPr/>
          <p:nvPr/>
        </p:nvSpPr>
        <p:spPr>
          <a:xfrm>
            <a:off x="1923120" y="11460960"/>
            <a:ext cx="142430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pt-BR" sz="5400" b="1" strike="noStrike" spc="299">
                <a:solidFill>
                  <a:srgbClr val="FFFFFF"/>
                </a:solidFill>
                <a:latin typeface="Lato Black"/>
                <a:ea typeface="Montserrat Light"/>
              </a:rPr>
              <a:t>QUANTO VALE SUA SEGURANÇA?“</a:t>
            </a:r>
            <a:endParaRPr lang="pt-BR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3953240" y="0"/>
            <a:ext cx="10424160" cy="1206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2008800" y="2144880"/>
            <a:ext cx="85204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>
                <a:solidFill>
                  <a:srgbClr val="333B3B"/>
                </a:solidFill>
                <a:latin typeface="Lato Black"/>
                <a:ea typeface="Lato Black"/>
              </a:rPr>
              <a:t>Objetivo do Projeto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808080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99044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O que nosso projeto 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planeja realizar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14815800" y="6311520"/>
            <a:ext cx="9324000" cy="770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Redundância de componentes essenciais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Vistorias contínuas do sistema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Gerência de Processos 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F5E5A2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FAF2D0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Testes automatizados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4815800" y="4186440"/>
            <a:ext cx="853884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Como nosso sistema</a:t>
            </a:r>
            <a:endParaRPr lang="pt-BR" sz="44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pt-BR" sz="4400" b="1" strike="noStrike" spc="-1">
                <a:solidFill>
                  <a:srgbClr val="55460A"/>
                </a:solidFill>
                <a:latin typeface="Lato Black"/>
                <a:ea typeface="Montserrat"/>
              </a:rPr>
              <a:t>garante segurança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1" name="CustomShape 7"/>
          <p:cNvSpPr/>
          <p:nvPr/>
        </p:nvSpPr>
        <p:spPr>
          <a:xfrm>
            <a:off x="1990440" y="6340680"/>
            <a:ext cx="8181720" cy="65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Monitorar sistemas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571500" indent="-571500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Diminuir risco de prejuízos financeiro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 marL="457200" indent="-456565">
              <a:lnSpc>
                <a:spcPct val="150000"/>
              </a:lnSpc>
              <a:spcBef>
                <a:spcPts val="880"/>
              </a:spcBef>
              <a:buClr>
                <a:srgbClr val="E5BF17"/>
              </a:buClr>
              <a:buSzPct val="120000"/>
              <a:buFont typeface="Arial" panose="020B0604020202020204"/>
              <a:buChar char="•"/>
            </a:pPr>
            <a:r>
              <a:rPr lang="pt-BR" sz="4400" b="1" strike="noStrike" spc="-1" dirty="0">
                <a:solidFill>
                  <a:srgbClr val="737572"/>
                </a:solidFill>
                <a:latin typeface="Segoe UI" panose="020B0502040204020203" charset="0"/>
                <a:ea typeface="Montserrat Light"/>
                <a:cs typeface="Segoe UI" panose="020B0502040204020203" charset="0"/>
              </a:rPr>
              <a:t>Trazer tranquilidade e praticidade ao usuário</a:t>
            </a: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400" b="0" strike="noStrike" spc="-1" dirty="0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02" name="Imagem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984230" y="2145215"/>
            <a:ext cx="627732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>
                <a:solidFill>
                  <a:srgbClr val="333B3B"/>
                </a:solidFill>
                <a:latin typeface="Lato Black"/>
                <a:ea typeface="Lato Black"/>
              </a:rPr>
              <a:t>Proto Persona</a:t>
            </a:r>
            <a:endParaRPr lang="pt-BR" sz="6000" b="0" strike="noStrike" spc="-1">
              <a:latin typeface="Arial" panose="020B0604020202020204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984320" y="1719360"/>
            <a:ext cx="16081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737572"/>
                </a:solidFill>
                <a:latin typeface="Lato"/>
                <a:ea typeface="Lato"/>
              </a:rPr>
              <a:t>SECURIT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4306320"/>
            <a:ext cx="5616000" cy="795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1176480" y="5082120"/>
            <a:ext cx="3178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QUEM</a:t>
            </a:r>
          </a:p>
        </p:txBody>
      </p:sp>
      <p:sp>
        <p:nvSpPr>
          <p:cNvPr id="207" name="CustomShape 5"/>
          <p:cNvSpPr/>
          <p:nvPr/>
        </p:nvSpPr>
        <p:spPr>
          <a:xfrm>
            <a:off x="1176480" y="6249600"/>
            <a:ext cx="443952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400" b="0" strike="noStrike" spc="-1">
                <a:solidFill>
                  <a:srgbClr val="FAF2D0"/>
                </a:solidFill>
                <a:latin typeface="Segoe UI" panose="020B0502040204020203" charset="0"/>
                <a:cs typeface="Segoe UI" panose="020B0502040204020203" charset="0"/>
              </a:rPr>
              <a:t>José Ribeiro</a:t>
            </a:r>
          </a:p>
        </p:txBody>
      </p:sp>
      <p:sp>
        <p:nvSpPr>
          <p:cNvPr id="208" name="CustomShape 6"/>
          <p:cNvSpPr/>
          <p:nvPr/>
        </p:nvSpPr>
        <p:spPr>
          <a:xfrm>
            <a:off x="6880680" y="3479040"/>
            <a:ext cx="7766280" cy="877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7"/>
          <p:cNvSpPr/>
          <p:nvPr/>
        </p:nvSpPr>
        <p:spPr>
          <a:xfrm>
            <a:off x="7718760" y="4329720"/>
            <a:ext cx="48499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INFORMAÇÕES </a:t>
            </a:r>
          </a:p>
        </p:txBody>
      </p:sp>
      <p:sp>
        <p:nvSpPr>
          <p:cNvPr id="210" name="CustomShape 8"/>
          <p:cNvSpPr/>
          <p:nvPr/>
        </p:nvSpPr>
        <p:spPr>
          <a:xfrm>
            <a:off x="7718760" y="5680800"/>
            <a:ext cx="642708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Responsável pela segurança da informação de uma empresa de TI;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Lida com informações de alto sigilo;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Antenado em tecnologia.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11" name="CustomShape 9"/>
          <p:cNvSpPr/>
          <p:nvPr/>
        </p:nvSpPr>
        <p:spPr>
          <a:xfrm>
            <a:off x="15912360" y="723960"/>
            <a:ext cx="8465040" cy="1153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0"/>
          <p:cNvSpPr/>
          <p:nvPr/>
        </p:nvSpPr>
        <p:spPr>
          <a:xfrm>
            <a:off x="16924320" y="2068200"/>
            <a:ext cx="7422840" cy="155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b="1" strike="noStrike" spc="-1">
                <a:solidFill>
                  <a:srgbClr val="FFFFFF"/>
                </a:solidFill>
                <a:latin typeface="Segoe UI" panose="020B0502040204020203" charset="0"/>
                <a:ea typeface="Montserrat"/>
                <a:cs typeface="Segoe UI" panose="020B0502040204020203" charset="0"/>
              </a:rPr>
              <a:t>DORES E NECESSIDADES</a:t>
            </a:r>
          </a:p>
        </p:txBody>
      </p:sp>
      <p:pic>
        <p:nvPicPr>
          <p:cNvPr id="21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680" y="7551720"/>
            <a:ext cx="3389040" cy="3349440"/>
          </a:xfrm>
          <a:prstGeom prst="rect">
            <a:avLst/>
          </a:prstGeom>
          <a:ln>
            <a:noFill/>
          </a:ln>
        </p:spPr>
      </p:pic>
      <p:sp>
        <p:nvSpPr>
          <p:cNvPr id="214" name="CustomShape 11"/>
          <p:cNvSpPr/>
          <p:nvPr/>
        </p:nvSpPr>
        <p:spPr>
          <a:xfrm>
            <a:off x="16721640" y="4107240"/>
            <a:ext cx="7116480" cy="722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Já sofreu com as consequências do vazamento de dados em sua empresa devido a falhas de sistemas de segurança;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Quer focar em monitorar sua empresa e não em se preocupar se os sistemas estão funcionando;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00000"/>
              </a:lnSpc>
            </a:pP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 marL="285750" indent="-285750">
              <a:lnSpc>
                <a:spcPct val="100000"/>
              </a:lnSpc>
              <a:buClr>
                <a:srgbClr val="FAF2D0"/>
              </a:buClr>
              <a:buFont typeface="Arial" panose="020B0604020202020204"/>
              <a:buChar char="•"/>
            </a:pPr>
            <a:r>
              <a:rPr lang="pt-BR" sz="3600" b="0" strike="noStrike" spc="-1">
                <a:solidFill>
                  <a:srgbClr val="FAF2D0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Necessita de praticidade e rapidez em seu dia a dia;</a:t>
            </a:r>
            <a:endParaRPr lang="pt-BR" sz="36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15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382676">
            <a:off x="5088600" y="7274520"/>
            <a:ext cx="2182680" cy="182916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640;p102"/>
          <p:cNvPicPr/>
          <p:nvPr/>
        </p:nvPicPr>
        <p:blipFill>
          <a:blip r:embed="rId3"/>
          <a:stretch>
            <a:fillRect/>
          </a:stretch>
        </p:blipFill>
        <p:spPr>
          <a:xfrm rot="4032084">
            <a:off x="14188320" y="5860800"/>
            <a:ext cx="2182680" cy="182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987200" y="216396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CONTEXTO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m 6"/>
          <p:cNvPicPr/>
          <p:nvPr/>
        </p:nvPicPr>
        <p:blipFill>
          <a:blip r:embed="rId2"/>
          <a:srcRect l="74887" b="50145"/>
          <a:stretch>
            <a:fillRect/>
          </a:stretch>
        </p:blipFill>
        <p:spPr>
          <a:xfrm>
            <a:off x="18141480" y="4381560"/>
            <a:ext cx="5898600" cy="7436520"/>
          </a:xfrm>
          <a:prstGeom prst="rect">
            <a:avLst/>
          </a:prstGeom>
          <a:ln>
            <a:noFill/>
          </a:ln>
        </p:spPr>
      </p:pic>
      <p:pic>
        <p:nvPicPr>
          <p:cNvPr id="221" name="Imagem 7"/>
          <p:cNvPicPr/>
          <p:nvPr/>
        </p:nvPicPr>
        <p:blipFill>
          <a:blip r:embed="rId3"/>
          <a:srcRect r="74067" b="50001"/>
          <a:stretch>
            <a:fillRect/>
          </a:stretch>
        </p:blipFill>
        <p:spPr>
          <a:xfrm>
            <a:off x="454680" y="4518360"/>
            <a:ext cx="5716440" cy="7178400"/>
          </a:xfrm>
          <a:prstGeom prst="rect">
            <a:avLst/>
          </a:prstGeom>
          <a:ln>
            <a:noFill/>
          </a:ln>
        </p:spPr>
      </p:pic>
      <p:pic>
        <p:nvPicPr>
          <p:cNvPr id="222" name="Imagem 8"/>
          <p:cNvPicPr/>
          <p:nvPr/>
        </p:nvPicPr>
        <p:blipFill>
          <a:blip r:embed="rId4"/>
          <a:srcRect l="25386" r="50001" b="50001"/>
          <a:stretch>
            <a:fillRect/>
          </a:stretch>
        </p:blipFill>
        <p:spPr>
          <a:xfrm>
            <a:off x="6261120" y="4460760"/>
            <a:ext cx="5716440" cy="7357320"/>
          </a:xfrm>
          <a:prstGeom prst="rect">
            <a:avLst/>
          </a:prstGeom>
          <a:ln>
            <a:noFill/>
          </a:ln>
        </p:spPr>
      </p:pic>
      <p:pic>
        <p:nvPicPr>
          <p:cNvPr id="223" name="Imagem 10"/>
          <p:cNvPicPr/>
          <p:nvPr/>
        </p:nvPicPr>
        <p:blipFill>
          <a:blip r:embed="rId5"/>
          <a:srcRect l="50000" r="24429" b="50000"/>
          <a:stretch>
            <a:fillRect/>
          </a:stretch>
        </p:blipFill>
        <p:spPr>
          <a:xfrm>
            <a:off x="12188880" y="4389120"/>
            <a:ext cx="5741640" cy="7436520"/>
          </a:xfrm>
          <a:prstGeom prst="rect">
            <a:avLst/>
          </a:prstGeom>
          <a:ln>
            <a:noFill/>
          </a:ln>
        </p:spPr>
      </p:pic>
      <p:pic>
        <p:nvPicPr>
          <p:cNvPr id="224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7200" y="2228580"/>
            <a:ext cx="50306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333B3B"/>
                </a:solidFill>
                <a:latin typeface="Lato Black"/>
                <a:ea typeface="Lato Black"/>
              </a:rPr>
              <a:t>StoryBoard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 dirty="0">
                <a:solidFill>
                  <a:srgbClr val="737572"/>
                </a:solidFill>
                <a:latin typeface="Lato"/>
                <a:ea typeface="Lato"/>
              </a:rPr>
              <a:t>DOCUMENTAÇÃO</a:t>
            </a:r>
            <a:endParaRPr lang="pt-BR" sz="2200" b="0" strike="noStrike" spc="-1" dirty="0">
              <a:latin typeface="Arial" panose="020B0604020202020204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7160040"/>
            <a:ext cx="24377400" cy="65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m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25403" t="48695" r="50269" b="266"/>
          <a:stretch>
            <a:fillRect/>
          </a:stretch>
        </p:blipFill>
        <p:spPr>
          <a:xfrm>
            <a:off x="6446880" y="4628160"/>
            <a:ext cx="5741640" cy="7190280"/>
          </a:xfrm>
          <a:prstGeom prst="rect">
            <a:avLst/>
          </a:prstGeom>
          <a:ln>
            <a:noFill/>
          </a:ln>
        </p:spPr>
      </p:pic>
      <p:pic>
        <p:nvPicPr>
          <p:cNvPr id="229" name="Imagem 1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0001" r="74887"/>
          <a:stretch>
            <a:fillRect/>
          </a:stretch>
        </p:blipFill>
        <p:spPr>
          <a:xfrm>
            <a:off x="423000" y="4592880"/>
            <a:ext cx="5741640" cy="7196040"/>
          </a:xfrm>
          <a:prstGeom prst="rect">
            <a:avLst/>
          </a:prstGeom>
          <a:ln>
            <a:noFill/>
          </a:ln>
        </p:spPr>
      </p:pic>
      <p:pic>
        <p:nvPicPr>
          <p:cNvPr id="230" name="Imagem 13"/>
          <p:cNvPicPr/>
          <p:nvPr/>
        </p:nvPicPr>
        <p:blipFill>
          <a:blip r:embed="rId6"/>
          <a:srcRect l="75162" t="50001"/>
          <a:stretch>
            <a:fillRect/>
          </a:stretch>
        </p:blipFill>
        <p:spPr>
          <a:xfrm>
            <a:off x="1274904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1" name="Imagem 14"/>
          <p:cNvPicPr/>
          <p:nvPr/>
        </p:nvPicPr>
        <p:blipFill>
          <a:blip r:embed="rId7"/>
          <a:srcRect l="50001" t="50001" r="24839"/>
          <a:stretch>
            <a:fillRect/>
          </a:stretch>
        </p:blipFill>
        <p:spPr>
          <a:xfrm>
            <a:off x="18563400" y="4628160"/>
            <a:ext cx="5391360" cy="7190280"/>
          </a:xfrm>
          <a:prstGeom prst="rect">
            <a:avLst/>
          </a:prstGeom>
          <a:ln>
            <a:noFill/>
          </a:ln>
        </p:spPr>
      </p:pic>
      <p:pic>
        <p:nvPicPr>
          <p:cNvPr id="232" name="Imagem 15"/>
          <p:cNvPicPr/>
          <p:nvPr/>
        </p:nvPicPr>
        <p:blipFill>
          <a:blip r:embed="rId8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24377400" cy="3716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2034720" y="2170350"/>
            <a:ext cx="545580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User</a:t>
            </a:r>
            <a:r>
              <a:rPr lang="pt-BR" sz="6000" b="1" strike="noStrike" spc="-1" dirty="0">
                <a:solidFill>
                  <a:srgbClr val="FFFFFF"/>
                </a:solidFill>
                <a:latin typeface="Lato Black"/>
                <a:ea typeface="Lato Black"/>
              </a:rPr>
              <a:t> </a:t>
            </a:r>
            <a:r>
              <a:rPr lang="pt-BR" sz="6000" b="1" strike="noStrike" spc="-1" dirty="0" err="1">
                <a:solidFill>
                  <a:srgbClr val="FFFFFF"/>
                </a:solidFill>
                <a:latin typeface="Lato Black"/>
                <a:ea typeface="Lato Black"/>
              </a:rPr>
              <a:t>Stories</a:t>
            </a:r>
            <a:endParaRPr lang="pt-BR" sz="6000" b="0" strike="noStrike" spc="-1" dirty="0">
              <a:latin typeface="Arial" panose="020B0604020202020204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1987200" y="1719360"/>
            <a:ext cx="1993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200" b="0" strike="noStrike" spc="299">
                <a:solidFill>
                  <a:srgbClr val="F5E6A1"/>
                </a:solidFill>
                <a:latin typeface="Lato"/>
                <a:ea typeface="Lato"/>
              </a:rPr>
              <a:t>CONTEXTO</a:t>
            </a:r>
            <a:endParaRPr lang="pt-BR" sz="2200" b="0" strike="noStrike" spc="-1">
              <a:latin typeface="Arial" panose="020B0604020202020204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2034720" y="52531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#1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34720" y="6858000"/>
            <a:ext cx="81817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Enquanto </a:t>
            </a:r>
            <a:r>
              <a:rPr lang="pt-BR" sz="4000" b="1" strike="noStrike" spc="-1">
                <a:solidFill>
                  <a:srgbClr val="E2BB19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gerente de infraestrutura</a:t>
            </a:r>
            <a:r>
              <a:rPr lang="pt-BR" sz="4000" b="1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ea typeface="Source Sans Pro"/>
                <a:cs typeface="Segoe UI" panose="020B0502040204020203" charset="0"/>
              </a:rPr>
              <a:t>do prédio, preciso me assegurar acerca da segurança dos funcionários e das informações 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13395960" y="5247720"/>
            <a:ext cx="1942560" cy="143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8800" b="1" strike="noStrike" spc="-1">
                <a:solidFill>
                  <a:srgbClr val="333B3B"/>
                </a:solidFill>
                <a:latin typeface="Lato Black"/>
                <a:ea typeface="Montserrat"/>
              </a:rPr>
              <a:t>#2</a:t>
            </a:r>
            <a:endParaRPr lang="pt-BR" sz="8800" b="0" strike="noStrike" spc="-1">
              <a:latin typeface="Arial" panose="020B0604020202020204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13395960" y="6852240"/>
            <a:ext cx="8181720" cy="425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440" tIns="108720" rIns="217440" bIns="108720"/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Eu como </a:t>
            </a:r>
            <a:r>
              <a:rPr lang="pt-BR" sz="4000" b="1" strike="noStrike" spc="-1">
                <a:solidFill>
                  <a:srgbClr val="E5BF17"/>
                </a:solidFill>
                <a:latin typeface="Segoe UI" panose="020B0502040204020203" charset="0"/>
                <a:cs typeface="Segoe UI" panose="020B0502040204020203" charset="0"/>
              </a:rPr>
              <a:t>gestor do prédio </a:t>
            </a:r>
            <a:r>
              <a:rPr lang="pt-BR" sz="4000" b="0" strike="noStrike" spc="-1">
                <a:solidFill>
                  <a:srgbClr val="333B3B"/>
                </a:solidFill>
                <a:latin typeface="Segoe UI" panose="020B0502040204020203" charset="0"/>
                <a:cs typeface="Segoe UI" panose="020B0502040204020203" charset="0"/>
              </a:rPr>
              <a:t>quero me sentir seguro e não perder tempo pensando se os sistemas então ativos.</a:t>
            </a: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  <a:p>
            <a:pPr>
              <a:lnSpc>
                <a:spcPct val="150000"/>
              </a:lnSpc>
              <a:spcBef>
                <a:spcPts val="880"/>
              </a:spcBef>
            </a:pPr>
            <a:endParaRPr lang="pt-BR" sz="4000" b="0" strike="noStrike" spc="-1">
              <a:latin typeface="Segoe UI" panose="020B0502040204020203" charset="0"/>
              <a:cs typeface="Segoe UI" panose="020B0502040204020203" charset="0"/>
            </a:endParaRPr>
          </a:p>
        </p:txBody>
      </p:sp>
      <p:pic>
        <p:nvPicPr>
          <p:cNvPr id="240" name="Imagem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3081760" y="12432960"/>
            <a:ext cx="749160" cy="82548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435;p77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56"/>
          <a:stretch>
            <a:fillRect/>
          </a:stretch>
        </p:blipFill>
        <p:spPr>
          <a:xfrm rot="5400000">
            <a:off x="11499840" y="-2427120"/>
            <a:ext cx="1378080" cy="13059720"/>
          </a:xfrm>
          <a:prstGeom prst="rect">
            <a:avLst/>
          </a:prstGeom>
          <a:ln>
            <a:noFill/>
          </a:ln>
        </p:spPr>
      </p:pic>
      <p:sp>
        <p:nvSpPr>
          <p:cNvPr id="242" name="CustomShape 8"/>
          <p:cNvSpPr/>
          <p:nvPr/>
        </p:nvSpPr>
        <p:spPr>
          <a:xfrm>
            <a:off x="0" y="3413520"/>
            <a:ext cx="24377400" cy="4557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511</Words>
  <Application>Microsoft Office PowerPoint</Application>
  <PresentationFormat>Personalizar</PresentationFormat>
  <Paragraphs>140</Paragraphs>
  <Slides>32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32</vt:i4>
      </vt:variant>
    </vt:vector>
  </HeadingPairs>
  <TitlesOfParts>
    <vt:vector size="47" baseType="lpstr">
      <vt:lpstr>Arial</vt:lpstr>
      <vt:lpstr>Calibri</vt:lpstr>
      <vt:lpstr>Lato</vt:lpstr>
      <vt:lpstr>Lato Black</vt:lpstr>
      <vt:lpstr>Lato Light</vt:lpstr>
      <vt:lpstr>Montserrat</vt:lpstr>
      <vt:lpstr>Montserrat Hairline</vt:lpstr>
      <vt:lpstr>Montserrat Light</vt:lpstr>
      <vt:lpstr>Segoe UI</vt:lpstr>
      <vt:lpstr>Symbol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Fernanda Esteves</dc:creator>
  <cp:lastModifiedBy>Raissa Domingos</cp:lastModifiedBy>
  <cp:revision>9392</cp:revision>
  <dcterms:created xsi:type="dcterms:W3CDTF">2019-10-26T01:43:11Z</dcterms:created>
  <dcterms:modified xsi:type="dcterms:W3CDTF">2019-12-03T18:30:46Z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  <property fmtid="{D5CDD505-2E9C-101B-9397-08002B2CF9AE}" pid="12" name="KSOProductBuildVer">
    <vt:lpwstr>1033-11.1.0.8865</vt:lpwstr>
  </property>
</Properties>
</file>